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7" d="100"/>
          <a:sy n="97" d="100"/>
        </p:scale>
        <p:origin x="68" y="2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Notes</a:t>
            </a:r>
          </a:p>
        </p:txBody>
      </p:sp>
      <p:sp>
        <p:nvSpPr>
          <p:cNvPr id="3" name="Subtitle 2"/>
          <p:cNvSpPr>
            <a:spLocks noGrp="1"/>
          </p:cNvSpPr>
          <p:nvPr>
            <p:ph type="subTitle" idx="1"/>
          </p:nvPr>
        </p:nvSpPr>
        <p:spPr/>
        <p:txBody>
          <a:bodyPr>
            <a:normAutofit/>
          </a:bodyPr>
          <a:lstStyle/>
          <a:p>
            <a:r>
              <a:rPr lang="en-US" b="1" dirty="0"/>
              <a:t>Five Number Summary, Outliers, Box and Whisker Plot </a:t>
            </a:r>
            <a:r>
              <a:rPr lang="en-US" dirty="0"/>
              <a:t> </a:t>
            </a:r>
          </a:p>
          <a:p>
            <a:r>
              <a:rPr lang="en-US" dirty="0"/>
              <a:t>OER – www.helpyourmath.com</a:t>
            </a:r>
          </a:p>
        </p:txBody>
      </p:sp>
    </p:spTree>
    <p:extLst>
      <p:ext uri="{BB962C8B-B14F-4D97-AF65-F5344CB8AC3E}">
        <p14:creationId xmlns:p14="http://schemas.microsoft.com/office/powerpoint/2010/main" val="666259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21F7-E99E-4EFA-85DE-6ADE42BDEE49}"/>
              </a:ext>
            </a:extLst>
          </p:cNvPr>
          <p:cNvSpPr>
            <a:spLocks noGrp="1"/>
          </p:cNvSpPr>
          <p:nvPr>
            <p:ph type="title"/>
          </p:nvPr>
        </p:nvSpPr>
        <p:spPr>
          <a:xfrm>
            <a:off x="614704" y="121085"/>
            <a:ext cx="8596668" cy="880997"/>
          </a:xfrm>
        </p:spPr>
        <p:txBody>
          <a:bodyPr/>
          <a:lstStyle/>
          <a:p>
            <a:r>
              <a:rPr lang="en-US" b="1" dirty="0"/>
              <a:t>Five Number Summary</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69C9DC9-F3EA-436D-A206-B265DEC02E43}"/>
                  </a:ext>
                </a:extLst>
              </p:cNvPr>
              <p:cNvSpPr>
                <a:spLocks noGrp="1"/>
              </p:cNvSpPr>
              <p:nvPr>
                <p:ph idx="1"/>
              </p:nvPr>
            </p:nvSpPr>
            <p:spPr>
              <a:xfrm>
                <a:off x="577126" y="983143"/>
                <a:ext cx="8596668" cy="5257019"/>
              </a:xfrm>
            </p:spPr>
            <p:txBody>
              <a:bodyPr>
                <a:normAutofit/>
              </a:bodyPr>
              <a:lstStyle/>
              <a:p>
                <a:r>
                  <a:rPr lang="en-US" dirty="0"/>
                  <a:t>The common measures of location are </a:t>
                </a:r>
                <a:r>
                  <a:rPr lang="en-US" b="1" dirty="0">
                    <a:solidFill>
                      <a:srgbClr val="FF0000"/>
                    </a:solidFill>
                  </a:rPr>
                  <a:t>quartiles</a:t>
                </a:r>
                <a:r>
                  <a:rPr lang="en-US" b="1" dirty="0"/>
                  <a:t> </a:t>
                </a:r>
                <a:r>
                  <a:rPr lang="en-US" dirty="0"/>
                  <a:t>and </a:t>
                </a:r>
                <a:r>
                  <a:rPr lang="en-US" b="1" dirty="0">
                    <a:solidFill>
                      <a:srgbClr val="FF0000"/>
                    </a:solidFill>
                  </a:rPr>
                  <a:t>percentiles.</a:t>
                </a:r>
              </a:p>
              <a:p>
                <a:r>
                  <a:rPr lang="en-US" dirty="0">
                    <a:solidFill>
                      <a:srgbClr val="FF0000"/>
                    </a:solidFill>
                  </a:rPr>
                  <a:t>Quartiles are special percentiles</a:t>
                </a:r>
                <a:r>
                  <a:rPr lang="en-US" dirty="0"/>
                  <a:t>. The first quartile, </a:t>
                </a:r>
                <a:r>
                  <a:rPr lang="en-US" i="1" dirty="0">
                    <a:solidFill>
                      <a:srgbClr val="FF0000"/>
                    </a:solidFill>
                  </a:rPr>
                  <a:t>Q</a:t>
                </a:r>
                <a:r>
                  <a:rPr lang="en-US" dirty="0">
                    <a:solidFill>
                      <a:srgbClr val="FF0000"/>
                    </a:solidFill>
                  </a:rPr>
                  <a:t>1</a:t>
                </a:r>
                <a:r>
                  <a:rPr lang="en-US" dirty="0"/>
                  <a:t>, is the same as the 25th percentile, and the third quartile, </a:t>
                </a:r>
                <a:r>
                  <a:rPr lang="en-US" i="1" dirty="0">
                    <a:solidFill>
                      <a:srgbClr val="FF0000"/>
                    </a:solidFill>
                  </a:rPr>
                  <a:t>Q</a:t>
                </a:r>
                <a:r>
                  <a:rPr lang="en-US" dirty="0">
                    <a:solidFill>
                      <a:srgbClr val="FF0000"/>
                    </a:solidFill>
                  </a:rPr>
                  <a:t>3</a:t>
                </a:r>
                <a:r>
                  <a:rPr lang="en-US" dirty="0"/>
                  <a:t>, is the same as the 75th percentile. The median, </a:t>
                </a:r>
                <a:r>
                  <a:rPr lang="en-US" i="1" dirty="0">
                    <a:solidFill>
                      <a:srgbClr val="FF0000"/>
                    </a:solidFill>
                  </a:rPr>
                  <a:t>M</a:t>
                </a:r>
                <a:r>
                  <a:rPr lang="en-US" dirty="0"/>
                  <a:t>, is called both the second quartile and the 50th percentile.</a:t>
                </a:r>
              </a:p>
              <a:p>
                <a:r>
                  <a:rPr lang="en-US" altLang="zh-CN" dirty="0">
                    <a:solidFill>
                      <a:srgbClr val="FF0000"/>
                    </a:solidFill>
                  </a:rPr>
                  <a:t>Note</a:t>
                </a:r>
                <a:r>
                  <a:rPr lang="en-US" altLang="zh-CN" dirty="0"/>
                  <a:t>: </a:t>
                </a:r>
                <a:r>
                  <a:rPr lang="en-US" dirty="0"/>
                  <a:t>To calculate quartiles and percentiles, the data must be ordered from smallest to largest.</a:t>
                </a:r>
              </a:p>
              <a:p>
                <a:r>
                  <a:rPr lang="en-US" dirty="0"/>
                  <a:t>For example, consider the following data, ordered from smallest to largest:</a:t>
                </a:r>
                <a:br>
                  <a:rPr lang="en-US" dirty="0"/>
                </a:br>
                <a:r>
                  <a:rPr lang="en-US" dirty="0"/>
                  <a:t>1; 1; 2; 2; 4; 6; 6.8; 7.2; 8; 8.3; 9; 10; 10; 21.5</a:t>
                </a:r>
                <a:br>
                  <a:rPr lang="en-US" dirty="0"/>
                </a:br>
                <a:r>
                  <a:rPr lang="en-US" dirty="0"/>
                  <a:t>the median is between the seventh value, 6.8, and the eighth value, 7.2. To find the </a:t>
                </a:r>
                <a:r>
                  <a:rPr lang="en-US" dirty="0">
                    <a:solidFill>
                      <a:schemeClr val="tx1"/>
                    </a:solidFill>
                  </a:rPr>
                  <a:t>median</a:t>
                </a:r>
                <a:r>
                  <a:rPr lang="en-US" b="1" dirty="0">
                    <a:solidFill>
                      <a:schemeClr val="tx1"/>
                    </a:solidFill>
                  </a:rPr>
                  <a:t> </a:t>
                </a:r>
                <a:r>
                  <a:rPr lang="en-US" b="1" dirty="0">
                    <a:solidFill>
                      <a:srgbClr val="FF0000"/>
                    </a:solidFill>
                  </a:rPr>
                  <a:t>M</a:t>
                </a:r>
                <a:r>
                  <a:rPr lang="en-US" dirty="0"/>
                  <a:t>, add the two values together and divide by two: </a:t>
                </a:r>
                <a:br>
                  <a:rPr lang="en-US" dirty="0"/>
                </a:b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6.8+7.2</m:t>
                        </m:r>
                      </m:num>
                      <m:den>
                        <m:r>
                          <a:rPr lang="en-US" b="0" i="1" smtClean="0">
                            <a:latin typeface="Cambria Math" panose="02040503050406030204" pitchFamily="18" charset="0"/>
                          </a:rPr>
                          <m:t>2</m:t>
                        </m:r>
                      </m:den>
                    </m:f>
                    <m:r>
                      <a:rPr lang="en-US" b="0" i="1" smtClean="0">
                        <a:latin typeface="Cambria Math" panose="02040503050406030204" pitchFamily="18" charset="0"/>
                      </a:rPr>
                      <m:t> </m:t>
                    </m:r>
                  </m:oMath>
                </a14:m>
                <a:r>
                  <a:rPr lang="en-US" altLang="zh-CN" dirty="0"/>
                  <a:t>= 7</a:t>
                </a:r>
                <a:br>
                  <a:rPr lang="en-US" altLang="zh-CN" dirty="0"/>
                </a:br>
                <a:r>
                  <a:rPr lang="en-US" dirty="0"/>
                  <a:t>The </a:t>
                </a:r>
                <a:r>
                  <a:rPr lang="en-US" dirty="0">
                    <a:solidFill>
                      <a:srgbClr val="FF0000"/>
                    </a:solidFill>
                  </a:rPr>
                  <a:t>median</a:t>
                </a:r>
                <a:r>
                  <a:rPr lang="en-US" dirty="0"/>
                  <a:t> </a:t>
                </a:r>
                <a:r>
                  <a:rPr lang="en-US" b="1" dirty="0">
                    <a:solidFill>
                      <a:srgbClr val="FF0000"/>
                    </a:solidFill>
                  </a:rPr>
                  <a:t>M</a:t>
                </a:r>
                <a:r>
                  <a:rPr lang="en-US" dirty="0"/>
                  <a:t> or </a:t>
                </a:r>
                <a:r>
                  <a:rPr lang="en-US" b="1" dirty="0"/>
                  <a:t>second quartile </a:t>
                </a:r>
                <a:r>
                  <a:rPr lang="en-US" b="1" dirty="0">
                    <a:solidFill>
                      <a:srgbClr val="FF0000"/>
                    </a:solidFill>
                  </a:rPr>
                  <a:t>Q2</a:t>
                </a:r>
                <a:r>
                  <a:rPr lang="en-US" b="1" dirty="0"/>
                  <a:t> </a:t>
                </a:r>
                <a:r>
                  <a:rPr lang="en-US" dirty="0"/>
                  <a:t>is 7. The lower half of the data are 1, 1, 2, 2, 4, 6, 6.8. The middle value of the lower half is 2, which is part of the data, is the </a:t>
                </a:r>
                <a:r>
                  <a:rPr lang="en-US" b="1" dirty="0"/>
                  <a:t>first quartile </a:t>
                </a:r>
                <a:r>
                  <a:rPr lang="en-US" b="1" dirty="0">
                    <a:solidFill>
                      <a:srgbClr val="FF0000"/>
                    </a:solidFill>
                  </a:rPr>
                  <a:t>Q1</a:t>
                </a:r>
                <a:r>
                  <a:rPr lang="en-US" dirty="0"/>
                  <a:t>. The upper half of the data is 7.2, 8, 8.3, 9, 10, 10, 11.5. The middle value of the upper half is 9. The </a:t>
                </a:r>
                <a:r>
                  <a:rPr lang="en-US" b="1" dirty="0"/>
                  <a:t>third quartile</a:t>
                </a:r>
                <a:r>
                  <a:rPr lang="en-US" dirty="0"/>
                  <a:t>, </a:t>
                </a:r>
                <a:r>
                  <a:rPr lang="en-US" b="1" i="1" dirty="0">
                    <a:solidFill>
                      <a:srgbClr val="FF0000"/>
                    </a:solidFill>
                  </a:rPr>
                  <a:t>Q</a:t>
                </a:r>
                <a:r>
                  <a:rPr lang="en-US" b="1" dirty="0">
                    <a:solidFill>
                      <a:srgbClr val="FF0000"/>
                    </a:solidFill>
                  </a:rPr>
                  <a:t>3</a:t>
                </a:r>
                <a:r>
                  <a:rPr lang="en-US" dirty="0"/>
                  <a:t>, is 9.</a:t>
                </a:r>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669C9DC9-F3EA-436D-A206-B265DEC02E43}"/>
                  </a:ext>
                </a:extLst>
              </p:cNvPr>
              <p:cNvSpPr>
                <a:spLocks noGrp="1" noRot="1" noChangeAspect="1" noMove="1" noResize="1" noEditPoints="1" noAdjustHandles="1" noChangeArrowheads="1" noChangeShapeType="1" noTextEdit="1"/>
              </p:cNvSpPr>
              <p:nvPr>
                <p:ph idx="1"/>
              </p:nvPr>
            </p:nvSpPr>
            <p:spPr>
              <a:xfrm>
                <a:off x="577126" y="983143"/>
                <a:ext cx="8596668" cy="5257019"/>
              </a:xfrm>
              <a:blipFill>
                <a:blip r:embed="rId2"/>
                <a:stretch>
                  <a:fillRect l="-213" t="-695" r="-851" b="-1622"/>
                </a:stretch>
              </a:blipFill>
            </p:spPr>
            <p:txBody>
              <a:bodyPr/>
              <a:lstStyle/>
              <a:p>
                <a:r>
                  <a:rPr lang="en-US">
                    <a:noFill/>
                  </a:rPr>
                  <a:t> </a:t>
                </a:r>
              </a:p>
            </p:txBody>
          </p:sp>
        </mc:Fallback>
      </mc:AlternateContent>
    </p:spTree>
    <p:extLst>
      <p:ext uri="{BB962C8B-B14F-4D97-AF65-F5344CB8AC3E}">
        <p14:creationId xmlns:p14="http://schemas.microsoft.com/office/powerpoint/2010/main" val="183287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383C0-0A05-40C0-BC74-0A6D05D658B6}"/>
              </a:ext>
            </a:extLst>
          </p:cNvPr>
          <p:cNvSpPr>
            <a:spLocks noGrp="1"/>
          </p:cNvSpPr>
          <p:nvPr>
            <p:ph idx="1"/>
          </p:nvPr>
        </p:nvSpPr>
        <p:spPr>
          <a:xfrm>
            <a:off x="627230" y="958090"/>
            <a:ext cx="8596668" cy="4093304"/>
          </a:xfrm>
        </p:spPr>
        <p:txBody>
          <a:bodyPr>
            <a:normAutofit/>
          </a:bodyPr>
          <a:lstStyle/>
          <a:p>
            <a:pPr marL="0" indent="0">
              <a:buNone/>
            </a:pPr>
            <a:r>
              <a:rPr lang="en-US" dirty="0">
                <a:solidFill>
                  <a:schemeClr val="tx1"/>
                </a:solidFill>
              </a:rPr>
              <a:t>It is very easy to get min and max in the data set from the example.</a:t>
            </a:r>
          </a:p>
          <a:p>
            <a:pPr marL="0" indent="0" algn="ctr">
              <a:buNone/>
            </a:pPr>
            <a:r>
              <a:rPr lang="en-US" b="1" dirty="0">
                <a:solidFill>
                  <a:srgbClr val="FF0000"/>
                </a:solidFill>
              </a:rPr>
              <a:t>Min</a:t>
            </a:r>
            <a:r>
              <a:rPr lang="en-US" dirty="0">
                <a:solidFill>
                  <a:schemeClr val="tx1"/>
                </a:solidFill>
              </a:rPr>
              <a:t> = 1 and </a:t>
            </a:r>
            <a:r>
              <a:rPr lang="en-US" b="1" dirty="0">
                <a:solidFill>
                  <a:srgbClr val="FF0000"/>
                </a:solidFill>
              </a:rPr>
              <a:t>Max</a:t>
            </a:r>
            <a:r>
              <a:rPr lang="en-US" dirty="0">
                <a:solidFill>
                  <a:schemeClr val="tx1"/>
                </a:solidFill>
              </a:rPr>
              <a:t> = 21.5</a:t>
            </a:r>
          </a:p>
          <a:p>
            <a:pPr marL="0" indent="0">
              <a:buNone/>
            </a:pPr>
            <a:r>
              <a:rPr lang="en-US" dirty="0">
                <a:solidFill>
                  <a:schemeClr val="tx1"/>
                </a:solidFill>
              </a:rPr>
              <a:t>Therefore, we can get:</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      (we don’t talk about outliers now, but we will talk about outliers later).</a:t>
            </a:r>
          </a:p>
          <a:p>
            <a:pPr marL="0" indent="0" algn="ctr">
              <a:buNone/>
            </a:pPr>
            <a:endParaRPr lang="en-US" dirty="0">
              <a:solidFill>
                <a:schemeClr val="tx1"/>
              </a:solidFill>
            </a:endParaRPr>
          </a:p>
          <a:p>
            <a:pPr marL="0" indent="0">
              <a:buNone/>
            </a:pPr>
            <a:r>
              <a:rPr lang="en-US" b="1" dirty="0">
                <a:solidFill>
                  <a:schemeClr val="tx1"/>
                </a:solidFill>
              </a:rPr>
              <a:t>Conclusion</a:t>
            </a:r>
            <a:r>
              <a:rPr lang="en-US" dirty="0">
                <a:solidFill>
                  <a:schemeClr val="tx1"/>
                </a:solidFill>
              </a:rPr>
              <a:t>:  </a:t>
            </a:r>
          </a:p>
          <a:p>
            <a:pPr marL="0" indent="0" algn="ctr">
              <a:buNone/>
            </a:pPr>
            <a:r>
              <a:rPr lang="en-US" dirty="0">
                <a:solidFill>
                  <a:schemeClr val="tx1"/>
                </a:solidFill>
              </a:rPr>
              <a:t>	Five Number Summary: </a:t>
            </a:r>
            <a:r>
              <a:rPr lang="en-US" b="1" dirty="0">
                <a:solidFill>
                  <a:srgbClr val="FF0000"/>
                </a:solidFill>
              </a:rPr>
              <a:t>Min, Q1, M(Q2), Q3 and Max</a:t>
            </a:r>
          </a:p>
        </p:txBody>
      </p:sp>
      <p:graphicFrame>
        <p:nvGraphicFramePr>
          <p:cNvPr id="2" name="Table 1">
            <a:extLst>
              <a:ext uri="{FF2B5EF4-FFF2-40B4-BE49-F238E27FC236}">
                <a16:creationId xmlns:a16="http://schemas.microsoft.com/office/drawing/2014/main" id="{272F135F-082E-401A-BE90-B85F56561298}"/>
              </a:ext>
            </a:extLst>
          </p:cNvPr>
          <p:cNvGraphicFramePr>
            <a:graphicFrameLocks noGrp="1"/>
          </p:cNvGraphicFramePr>
          <p:nvPr>
            <p:extLst>
              <p:ext uri="{D42A27DB-BD31-4B8C-83A1-F6EECF244321}">
                <p14:modId xmlns:p14="http://schemas.microsoft.com/office/powerpoint/2010/main" val="2477539574"/>
              </p:ext>
            </p:extLst>
          </p:nvPr>
        </p:nvGraphicFramePr>
        <p:xfrm>
          <a:off x="877903" y="2157849"/>
          <a:ext cx="8128000" cy="7416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742389963"/>
                    </a:ext>
                  </a:extLst>
                </a:gridCol>
                <a:gridCol w="1625600">
                  <a:extLst>
                    <a:ext uri="{9D8B030D-6E8A-4147-A177-3AD203B41FA5}">
                      <a16:colId xmlns:a16="http://schemas.microsoft.com/office/drawing/2014/main" val="924062433"/>
                    </a:ext>
                  </a:extLst>
                </a:gridCol>
                <a:gridCol w="1625600">
                  <a:extLst>
                    <a:ext uri="{9D8B030D-6E8A-4147-A177-3AD203B41FA5}">
                      <a16:colId xmlns:a16="http://schemas.microsoft.com/office/drawing/2014/main" val="4218057050"/>
                    </a:ext>
                  </a:extLst>
                </a:gridCol>
                <a:gridCol w="1625600">
                  <a:extLst>
                    <a:ext uri="{9D8B030D-6E8A-4147-A177-3AD203B41FA5}">
                      <a16:colId xmlns:a16="http://schemas.microsoft.com/office/drawing/2014/main" val="1302327091"/>
                    </a:ext>
                  </a:extLst>
                </a:gridCol>
                <a:gridCol w="1625600">
                  <a:extLst>
                    <a:ext uri="{9D8B030D-6E8A-4147-A177-3AD203B41FA5}">
                      <a16:colId xmlns:a16="http://schemas.microsoft.com/office/drawing/2014/main" val="919295983"/>
                    </a:ext>
                  </a:extLst>
                </a:gridCol>
              </a:tblGrid>
              <a:tr h="370840">
                <a:tc>
                  <a:txBody>
                    <a:bodyPr/>
                    <a:lstStyle/>
                    <a:p>
                      <a:pPr algn="ctr"/>
                      <a:r>
                        <a:rPr lang="en-US" dirty="0"/>
                        <a:t>Min</a:t>
                      </a:r>
                    </a:p>
                  </a:txBody>
                  <a:tcPr/>
                </a:tc>
                <a:tc>
                  <a:txBody>
                    <a:bodyPr/>
                    <a:lstStyle/>
                    <a:p>
                      <a:pPr algn="ctr"/>
                      <a:r>
                        <a:rPr lang="en-US" dirty="0"/>
                        <a:t>Q1</a:t>
                      </a:r>
                    </a:p>
                  </a:txBody>
                  <a:tcPr/>
                </a:tc>
                <a:tc>
                  <a:txBody>
                    <a:bodyPr/>
                    <a:lstStyle/>
                    <a:p>
                      <a:pPr algn="ctr"/>
                      <a:r>
                        <a:rPr lang="en-US" dirty="0"/>
                        <a:t>Median</a:t>
                      </a:r>
                    </a:p>
                  </a:txBody>
                  <a:tcPr/>
                </a:tc>
                <a:tc>
                  <a:txBody>
                    <a:bodyPr/>
                    <a:lstStyle/>
                    <a:p>
                      <a:pPr algn="ctr"/>
                      <a:r>
                        <a:rPr lang="en-US" dirty="0"/>
                        <a:t>Q3</a:t>
                      </a:r>
                    </a:p>
                  </a:txBody>
                  <a:tcPr/>
                </a:tc>
                <a:tc>
                  <a:txBody>
                    <a:bodyPr/>
                    <a:lstStyle/>
                    <a:p>
                      <a:pPr algn="ctr"/>
                      <a:r>
                        <a:rPr lang="en-US" dirty="0"/>
                        <a:t>Max</a:t>
                      </a:r>
                    </a:p>
                  </a:txBody>
                  <a:tcPr/>
                </a:tc>
                <a:extLst>
                  <a:ext uri="{0D108BD9-81ED-4DB2-BD59-A6C34878D82A}">
                    <a16:rowId xmlns:a16="http://schemas.microsoft.com/office/drawing/2014/main" val="4209595629"/>
                  </a:ext>
                </a:extLst>
              </a:tr>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7</a:t>
                      </a:r>
                    </a:p>
                  </a:txBody>
                  <a:tcPr/>
                </a:tc>
                <a:tc>
                  <a:txBody>
                    <a:bodyPr/>
                    <a:lstStyle/>
                    <a:p>
                      <a:pPr algn="ctr"/>
                      <a:r>
                        <a:rPr lang="en-US" dirty="0"/>
                        <a:t>9</a:t>
                      </a:r>
                    </a:p>
                  </a:txBody>
                  <a:tcPr/>
                </a:tc>
                <a:tc>
                  <a:txBody>
                    <a:bodyPr/>
                    <a:lstStyle/>
                    <a:p>
                      <a:pPr algn="ctr"/>
                      <a:r>
                        <a:rPr lang="en-US" dirty="0"/>
                        <a:t>21.5</a:t>
                      </a:r>
                    </a:p>
                  </a:txBody>
                  <a:tcPr/>
                </a:tc>
                <a:extLst>
                  <a:ext uri="{0D108BD9-81ED-4DB2-BD59-A6C34878D82A}">
                    <a16:rowId xmlns:a16="http://schemas.microsoft.com/office/drawing/2014/main" val="3010951605"/>
                  </a:ext>
                </a:extLst>
              </a:tr>
            </a:tbl>
          </a:graphicData>
        </a:graphic>
      </p:graphicFrame>
    </p:spTree>
    <p:extLst>
      <p:ext uri="{BB962C8B-B14F-4D97-AF65-F5344CB8AC3E}">
        <p14:creationId xmlns:p14="http://schemas.microsoft.com/office/powerpoint/2010/main" val="135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209F3-1BD1-4957-AFA4-08874CBE1D20}"/>
              </a:ext>
            </a:extLst>
          </p:cNvPr>
          <p:cNvSpPr>
            <a:spLocks noGrp="1"/>
          </p:cNvSpPr>
          <p:nvPr>
            <p:ph type="title"/>
          </p:nvPr>
        </p:nvSpPr>
        <p:spPr>
          <a:xfrm>
            <a:off x="777542" y="409184"/>
            <a:ext cx="8596668" cy="843419"/>
          </a:xfrm>
        </p:spPr>
        <p:txBody>
          <a:bodyPr/>
          <a:lstStyle/>
          <a:p>
            <a:r>
              <a:rPr lang="en-US" b="1" dirty="0"/>
              <a:t>Outliers</a:t>
            </a:r>
            <a:endParaRPr lang="en-US" dirty="0"/>
          </a:p>
        </p:txBody>
      </p:sp>
      <p:sp>
        <p:nvSpPr>
          <p:cNvPr id="3" name="Content Placeholder 2">
            <a:extLst>
              <a:ext uri="{FF2B5EF4-FFF2-40B4-BE49-F238E27FC236}">
                <a16:creationId xmlns:a16="http://schemas.microsoft.com/office/drawing/2014/main" id="{B20FD569-7D32-4BB8-93C0-1DE4E888ED5E}"/>
              </a:ext>
            </a:extLst>
          </p:cNvPr>
          <p:cNvSpPr>
            <a:spLocks noGrp="1"/>
          </p:cNvSpPr>
          <p:nvPr>
            <p:ph idx="1"/>
          </p:nvPr>
        </p:nvSpPr>
        <p:spPr>
          <a:xfrm>
            <a:off x="742032" y="1454392"/>
            <a:ext cx="8596668" cy="5328148"/>
          </a:xfrm>
        </p:spPr>
        <p:txBody>
          <a:bodyPr/>
          <a:lstStyle/>
          <a:p>
            <a:r>
              <a:rPr lang="en-US" dirty="0">
                <a:solidFill>
                  <a:srgbClr val="FF0000"/>
                </a:solidFill>
              </a:rPr>
              <a:t>The </a:t>
            </a:r>
            <a:r>
              <a:rPr lang="en-US" b="1" dirty="0">
                <a:solidFill>
                  <a:srgbClr val="FF0000"/>
                </a:solidFill>
              </a:rPr>
              <a:t>interquartile range (IQR) </a:t>
            </a:r>
            <a:r>
              <a:rPr lang="en-US" dirty="0"/>
              <a:t>is a number that indicates the spread of the middle half or the middle 50% of the data. It is the difference between the third quartile (</a:t>
            </a:r>
            <a:r>
              <a:rPr lang="en-US" i="1" dirty="0"/>
              <a:t>Q</a:t>
            </a:r>
            <a:r>
              <a:rPr lang="en-US" dirty="0"/>
              <a:t>3) and the first quartile (</a:t>
            </a:r>
            <a:r>
              <a:rPr lang="en-US" i="1" dirty="0"/>
              <a:t>Q</a:t>
            </a:r>
            <a:r>
              <a:rPr lang="en-US" dirty="0"/>
              <a:t>1).</a:t>
            </a:r>
            <a:br>
              <a:rPr lang="en-US" dirty="0"/>
            </a:br>
            <a:r>
              <a:rPr lang="en-US" dirty="0"/>
              <a:t>                                          </a:t>
            </a:r>
            <a:r>
              <a:rPr lang="en-US" b="1" i="1" dirty="0">
                <a:solidFill>
                  <a:srgbClr val="FF0000"/>
                </a:solidFill>
              </a:rPr>
              <a:t>IQR </a:t>
            </a:r>
            <a:r>
              <a:rPr lang="en-US" b="1" dirty="0">
                <a:solidFill>
                  <a:srgbClr val="FF0000"/>
                </a:solidFill>
              </a:rPr>
              <a:t>= </a:t>
            </a:r>
            <a:r>
              <a:rPr lang="en-US" b="1" i="1" dirty="0">
                <a:solidFill>
                  <a:srgbClr val="FF0000"/>
                </a:solidFill>
              </a:rPr>
              <a:t>Q</a:t>
            </a:r>
            <a:r>
              <a:rPr lang="en-US" b="1" dirty="0">
                <a:solidFill>
                  <a:srgbClr val="FF0000"/>
                </a:solidFill>
              </a:rPr>
              <a:t>3 – </a:t>
            </a:r>
            <a:r>
              <a:rPr lang="en-US" b="1" i="1" dirty="0">
                <a:solidFill>
                  <a:srgbClr val="FF0000"/>
                </a:solidFill>
              </a:rPr>
              <a:t>Q</a:t>
            </a:r>
            <a:r>
              <a:rPr lang="en-US" b="1" dirty="0">
                <a:solidFill>
                  <a:srgbClr val="FF0000"/>
                </a:solidFill>
              </a:rPr>
              <a:t>1</a:t>
            </a:r>
          </a:p>
          <a:p>
            <a:r>
              <a:rPr lang="en-US" b="1" dirty="0"/>
              <a:t>A value is suspected to be a </a:t>
            </a:r>
            <a:r>
              <a:rPr lang="en-US" b="1" dirty="0">
                <a:solidFill>
                  <a:srgbClr val="FF0000"/>
                </a:solidFill>
              </a:rPr>
              <a:t>potential outlier </a:t>
            </a:r>
            <a:r>
              <a:rPr lang="en-US" b="1" dirty="0"/>
              <a:t>if it is less than (1.5)(</a:t>
            </a:r>
            <a:r>
              <a:rPr lang="en-US" b="1" i="1" dirty="0"/>
              <a:t>IQR</a:t>
            </a:r>
            <a:r>
              <a:rPr lang="en-US" b="1" dirty="0"/>
              <a:t>) below the first quartile or more than (1.5)(</a:t>
            </a:r>
            <a:r>
              <a:rPr lang="en-US" b="1" i="1" dirty="0"/>
              <a:t>IQR</a:t>
            </a:r>
            <a:r>
              <a:rPr lang="en-US" b="1" dirty="0"/>
              <a:t>) above the third quartile</a:t>
            </a:r>
            <a:r>
              <a:rPr lang="en-US" dirty="0"/>
              <a:t>.</a:t>
            </a:r>
            <a:br>
              <a:rPr lang="en-US" dirty="0"/>
            </a:br>
            <a:r>
              <a:rPr lang="en-US" dirty="0"/>
              <a:t>Usual Minimum value = Q1 - </a:t>
            </a:r>
            <a:r>
              <a:rPr lang="en-US" b="1" dirty="0"/>
              <a:t>(1.5)(</a:t>
            </a:r>
            <a:r>
              <a:rPr lang="en-US" b="1" i="1" dirty="0"/>
              <a:t>IQR</a:t>
            </a:r>
            <a:r>
              <a:rPr lang="en-US" b="1" dirty="0"/>
              <a:t>) </a:t>
            </a:r>
            <a:br>
              <a:rPr lang="en-US" b="1" dirty="0"/>
            </a:br>
            <a:r>
              <a:rPr lang="en-US" dirty="0"/>
              <a:t>Usual Maximum value = Q3 + </a:t>
            </a:r>
            <a:r>
              <a:rPr lang="en-US" b="1" dirty="0"/>
              <a:t>(1.5)(</a:t>
            </a:r>
            <a:r>
              <a:rPr lang="en-US" b="1" i="1" dirty="0"/>
              <a:t>IQR</a:t>
            </a:r>
            <a:r>
              <a:rPr lang="en-US" b="1" dirty="0"/>
              <a:t>) </a:t>
            </a:r>
            <a:endParaRPr lang="en-US" b="1" dirty="0">
              <a:solidFill>
                <a:srgbClr val="FF0000"/>
              </a:solidFill>
            </a:endParaRPr>
          </a:p>
          <a:p>
            <a:r>
              <a:rPr lang="en-US" b="1" dirty="0">
                <a:solidFill>
                  <a:srgbClr val="FF0000"/>
                </a:solidFill>
              </a:rPr>
              <a:t>We can get : </a:t>
            </a:r>
            <a:br>
              <a:rPr lang="en-US" b="1" dirty="0">
                <a:solidFill>
                  <a:srgbClr val="FF0000"/>
                </a:solidFill>
              </a:rPr>
            </a:br>
            <a:r>
              <a:rPr lang="en-US" dirty="0">
                <a:solidFill>
                  <a:schemeClr val="tx1"/>
                </a:solidFill>
              </a:rPr>
              <a:t>IQR = Q3 – Q1 = 9 – 2 = 7</a:t>
            </a:r>
            <a:br>
              <a:rPr lang="en-US" dirty="0">
                <a:solidFill>
                  <a:schemeClr val="tx1"/>
                </a:solidFill>
              </a:rPr>
            </a:br>
            <a:r>
              <a:rPr lang="en-US" dirty="0"/>
              <a:t>Usual Minimum value = Q1 - </a:t>
            </a:r>
            <a:r>
              <a:rPr lang="en-US" b="1" dirty="0"/>
              <a:t>(1.5)(</a:t>
            </a:r>
            <a:r>
              <a:rPr lang="en-US" b="1" i="1" dirty="0"/>
              <a:t>IQR</a:t>
            </a:r>
            <a:r>
              <a:rPr lang="en-US" b="1" dirty="0"/>
              <a:t>) = </a:t>
            </a:r>
            <a:r>
              <a:rPr lang="en-US" dirty="0"/>
              <a:t>2 – 1.5 x 7 = - 8.5 </a:t>
            </a:r>
            <a:br>
              <a:rPr lang="en-US" b="1" dirty="0"/>
            </a:br>
            <a:r>
              <a:rPr lang="en-US" dirty="0"/>
              <a:t>Usual Maximum value = Q3 + </a:t>
            </a:r>
            <a:r>
              <a:rPr lang="en-US" b="1" dirty="0"/>
              <a:t>(1.5)(</a:t>
            </a:r>
            <a:r>
              <a:rPr lang="en-US" b="1" i="1" dirty="0"/>
              <a:t>IQR</a:t>
            </a:r>
            <a:r>
              <a:rPr lang="en-US" b="1" dirty="0"/>
              <a:t>) = </a:t>
            </a:r>
            <a:r>
              <a:rPr lang="en-US" dirty="0"/>
              <a:t>9 + 1.5 x 7 = 19.5</a:t>
            </a:r>
            <a:endParaRPr lang="en-US" b="1" dirty="0"/>
          </a:p>
          <a:p>
            <a:endParaRPr lang="en-US" b="1" dirty="0">
              <a:solidFill>
                <a:srgbClr val="FF0000"/>
              </a:solidFill>
            </a:endParaRPr>
          </a:p>
          <a:p>
            <a:endParaRPr lang="en-US" b="1" dirty="0">
              <a:solidFill>
                <a:srgbClr val="FF0000"/>
              </a:solidFill>
            </a:endParaRPr>
          </a:p>
          <a:p>
            <a:r>
              <a:rPr lang="en-US" b="1" dirty="0">
                <a:solidFill>
                  <a:srgbClr val="FF0000"/>
                </a:solidFill>
              </a:rPr>
              <a:t>We can see 21.5 is an </a:t>
            </a:r>
            <a:r>
              <a:rPr lang="en-US" b="1">
                <a:solidFill>
                  <a:srgbClr val="FF0000"/>
                </a:solidFill>
              </a:rPr>
              <a:t>outlier.</a:t>
            </a:r>
            <a:endParaRPr lang="en-US" b="1" dirty="0">
              <a:solidFill>
                <a:srgbClr val="FF0000"/>
              </a:solidFill>
            </a:endParaRPr>
          </a:p>
        </p:txBody>
      </p:sp>
      <p:graphicFrame>
        <p:nvGraphicFramePr>
          <p:cNvPr id="4" name="Table 3">
            <a:extLst>
              <a:ext uri="{FF2B5EF4-FFF2-40B4-BE49-F238E27FC236}">
                <a16:creationId xmlns:a16="http://schemas.microsoft.com/office/drawing/2014/main" id="{F086B95C-AF99-4FA8-A465-FBCDF2531805}"/>
              </a:ext>
            </a:extLst>
          </p:cNvPr>
          <p:cNvGraphicFramePr>
            <a:graphicFrameLocks noGrp="1"/>
          </p:cNvGraphicFramePr>
          <p:nvPr>
            <p:extLst>
              <p:ext uri="{D42A27DB-BD31-4B8C-83A1-F6EECF244321}">
                <p14:modId xmlns:p14="http://schemas.microsoft.com/office/powerpoint/2010/main" val="3154647360"/>
              </p:ext>
            </p:extLst>
          </p:nvPr>
        </p:nvGraphicFramePr>
        <p:xfrm>
          <a:off x="1037701" y="5069725"/>
          <a:ext cx="8128000" cy="741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35608140"/>
                    </a:ext>
                  </a:extLst>
                </a:gridCol>
                <a:gridCol w="1016000">
                  <a:extLst>
                    <a:ext uri="{9D8B030D-6E8A-4147-A177-3AD203B41FA5}">
                      <a16:colId xmlns:a16="http://schemas.microsoft.com/office/drawing/2014/main" val="3781434394"/>
                    </a:ext>
                  </a:extLst>
                </a:gridCol>
                <a:gridCol w="1016000">
                  <a:extLst>
                    <a:ext uri="{9D8B030D-6E8A-4147-A177-3AD203B41FA5}">
                      <a16:colId xmlns:a16="http://schemas.microsoft.com/office/drawing/2014/main" val="1637484229"/>
                    </a:ext>
                  </a:extLst>
                </a:gridCol>
                <a:gridCol w="1016000">
                  <a:extLst>
                    <a:ext uri="{9D8B030D-6E8A-4147-A177-3AD203B41FA5}">
                      <a16:colId xmlns:a16="http://schemas.microsoft.com/office/drawing/2014/main" val="2103934546"/>
                    </a:ext>
                  </a:extLst>
                </a:gridCol>
                <a:gridCol w="1016000">
                  <a:extLst>
                    <a:ext uri="{9D8B030D-6E8A-4147-A177-3AD203B41FA5}">
                      <a16:colId xmlns:a16="http://schemas.microsoft.com/office/drawing/2014/main" val="1638396076"/>
                    </a:ext>
                  </a:extLst>
                </a:gridCol>
                <a:gridCol w="1016000">
                  <a:extLst>
                    <a:ext uri="{9D8B030D-6E8A-4147-A177-3AD203B41FA5}">
                      <a16:colId xmlns:a16="http://schemas.microsoft.com/office/drawing/2014/main" val="1472053038"/>
                    </a:ext>
                  </a:extLst>
                </a:gridCol>
                <a:gridCol w="1016000">
                  <a:extLst>
                    <a:ext uri="{9D8B030D-6E8A-4147-A177-3AD203B41FA5}">
                      <a16:colId xmlns:a16="http://schemas.microsoft.com/office/drawing/2014/main" val="2407239642"/>
                    </a:ext>
                  </a:extLst>
                </a:gridCol>
                <a:gridCol w="1016000">
                  <a:extLst>
                    <a:ext uri="{9D8B030D-6E8A-4147-A177-3AD203B41FA5}">
                      <a16:colId xmlns:a16="http://schemas.microsoft.com/office/drawing/2014/main" val="1237345138"/>
                    </a:ext>
                  </a:extLst>
                </a:gridCol>
              </a:tblGrid>
              <a:tr h="370840">
                <a:tc>
                  <a:txBody>
                    <a:bodyPr/>
                    <a:lstStyle/>
                    <a:p>
                      <a:pPr algn="ctr"/>
                      <a:r>
                        <a:rPr lang="en-US" b="0" dirty="0">
                          <a:solidFill>
                            <a:schemeClr val="tx1"/>
                          </a:solidFill>
                        </a:rPr>
                        <a:t>U Min</a:t>
                      </a:r>
                    </a:p>
                  </a:txBody>
                  <a:tcPr/>
                </a:tc>
                <a:tc>
                  <a:txBody>
                    <a:bodyPr/>
                    <a:lstStyle/>
                    <a:p>
                      <a:pPr algn="ctr"/>
                      <a:r>
                        <a:rPr lang="en-US" dirty="0">
                          <a:solidFill>
                            <a:schemeClr val="accent4"/>
                          </a:solidFill>
                        </a:rPr>
                        <a:t> </a:t>
                      </a:r>
                      <a:r>
                        <a:rPr lang="en-US" dirty="0">
                          <a:solidFill>
                            <a:schemeClr val="bg1"/>
                          </a:solidFill>
                        </a:rPr>
                        <a:t>Min</a:t>
                      </a:r>
                    </a:p>
                  </a:txBody>
                  <a:tcPr/>
                </a:tc>
                <a:tc>
                  <a:txBody>
                    <a:bodyPr/>
                    <a:lstStyle/>
                    <a:p>
                      <a:pPr algn="ctr"/>
                      <a:r>
                        <a:rPr lang="en-US" dirty="0"/>
                        <a:t>Q1</a:t>
                      </a:r>
                    </a:p>
                  </a:txBody>
                  <a:tcPr/>
                </a:tc>
                <a:tc>
                  <a:txBody>
                    <a:bodyPr/>
                    <a:lstStyle/>
                    <a:p>
                      <a:pPr algn="ctr"/>
                      <a:r>
                        <a:rPr lang="en-US" dirty="0"/>
                        <a:t>M</a:t>
                      </a:r>
                    </a:p>
                  </a:txBody>
                  <a:tcPr/>
                </a:tc>
                <a:tc>
                  <a:txBody>
                    <a:bodyPr/>
                    <a:lstStyle/>
                    <a:p>
                      <a:pPr algn="ctr"/>
                      <a:r>
                        <a:rPr lang="en-US" dirty="0"/>
                        <a:t>Q3</a:t>
                      </a:r>
                    </a:p>
                  </a:txBody>
                  <a:tcPr/>
                </a:tc>
                <a:tc>
                  <a:txBody>
                    <a:bodyPr/>
                    <a:lstStyle/>
                    <a:p>
                      <a:pPr algn="ctr"/>
                      <a:r>
                        <a:rPr lang="en-US" dirty="0"/>
                        <a:t> Max</a:t>
                      </a:r>
                    </a:p>
                  </a:txBody>
                  <a:tcPr/>
                </a:tc>
                <a:tc>
                  <a:txBody>
                    <a:bodyPr/>
                    <a:lstStyle/>
                    <a:p>
                      <a:pPr algn="ctr"/>
                      <a:r>
                        <a:rPr lang="en-US" b="0" dirty="0">
                          <a:solidFill>
                            <a:schemeClr val="tx1"/>
                          </a:solidFill>
                        </a:rPr>
                        <a:t>U Max</a:t>
                      </a:r>
                    </a:p>
                  </a:txBody>
                  <a:tcPr/>
                </a:tc>
                <a:tc>
                  <a:txBody>
                    <a:bodyPr/>
                    <a:lstStyle/>
                    <a:p>
                      <a:pPr algn="ctr"/>
                      <a:r>
                        <a:rPr lang="en-US" dirty="0">
                          <a:solidFill>
                            <a:schemeClr val="accent4"/>
                          </a:solidFill>
                        </a:rPr>
                        <a:t>Outlier</a:t>
                      </a:r>
                    </a:p>
                  </a:txBody>
                  <a:tcPr/>
                </a:tc>
                <a:extLst>
                  <a:ext uri="{0D108BD9-81ED-4DB2-BD59-A6C34878D82A}">
                    <a16:rowId xmlns:a16="http://schemas.microsoft.com/office/drawing/2014/main" val="1421540016"/>
                  </a:ext>
                </a:extLst>
              </a:tr>
              <a:tr h="370840">
                <a:tc>
                  <a:txBody>
                    <a:bodyPr/>
                    <a:lstStyle/>
                    <a:p>
                      <a:pPr algn="ctr"/>
                      <a:r>
                        <a:rPr lang="en-US" b="0" dirty="0">
                          <a:solidFill>
                            <a:schemeClr val="tx1"/>
                          </a:solidFill>
                        </a:rPr>
                        <a:t>-8.5</a:t>
                      </a:r>
                    </a:p>
                  </a:txBody>
                  <a:tcPr/>
                </a:tc>
                <a:tc>
                  <a:txBody>
                    <a:bodyPr/>
                    <a:lstStyle/>
                    <a:p>
                      <a:pPr algn="ctr"/>
                      <a:r>
                        <a:rPr lang="en-US" dirty="0">
                          <a:solidFill>
                            <a:schemeClr val="tx1"/>
                          </a:solidFill>
                        </a:rPr>
                        <a:t>1</a:t>
                      </a:r>
                    </a:p>
                  </a:txBody>
                  <a:tcPr/>
                </a:tc>
                <a:tc>
                  <a:txBody>
                    <a:bodyPr/>
                    <a:lstStyle/>
                    <a:p>
                      <a:pPr algn="ctr"/>
                      <a:r>
                        <a:rPr lang="en-US" dirty="0"/>
                        <a:t>2</a:t>
                      </a:r>
                    </a:p>
                  </a:txBody>
                  <a:tcPr/>
                </a:tc>
                <a:tc>
                  <a:txBody>
                    <a:bodyPr/>
                    <a:lstStyle/>
                    <a:p>
                      <a:pPr algn="ctr"/>
                      <a:r>
                        <a:rPr lang="en-US" dirty="0"/>
                        <a:t>7</a:t>
                      </a:r>
                    </a:p>
                  </a:txBody>
                  <a:tcPr/>
                </a:tc>
                <a:tc>
                  <a:txBody>
                    <a:bodyPr/>
                    <a:lstStyle/>
                    <a:p>
                      <a:pPr algn="ctr"/>
                      <a:r>
                        <a:rPr lang="en-US" dirty="0"/>
                        <a:t>9</a:t>
                      </a:r>
                    </a:p>
                  </a:txBody>
                  <a:tcPr/>
                </a:tc>
                <a:tc>
                  <a:txBody>
                    <a:bodyPr/>
                    <a:lstStyle/>
                    <a:p>
                      <a:pPr algn="ctr"/>
                      <a:r>
                        <a:rPr lang="en-US" dirty="0"/>
                        <a:t>10</a:t>
                      </a:r>
                    </a:p>
                  </a:txBody>
                  <a:tcPr/>
                </a:tc>
                <a:tc>
                  <a:txBody>
                    <a:bodyPr/>
                    <a:lstStyle/>
                    <a:p>
                      <a:pPr algn="ctr"/>
                      <a:r>
                        <a:rPr lang="en-US" b="0" dirty="0">
                          <a:solidFill>
                            <a:schemeClr val="tx1"/>
                          </a:solidFill>
                        </a:rPr>
                        <a:t>19.5</a:t>
                      </a:r>
                    </a:p>
                  </a:txBody>
                  <a:tcPr/>
                </a:tc>
                <a:tc>
                  <a:txBody>
                    <a:bodyPr/>
                    <a:lstStyle/>
                    <a:p>
                      <a:pPr algn="ctr"/>
                      <a:r>
                        <a:rPr lang="en-US" dirty="0">
                          <a:solidFill>
                            <a:schemeClr val="accent4"/>
                          </a:solidFill>
                        </a:rPr>
                        <a:t>21.5</a:t>
                      </a:r>
                    </a:p>
                  </a:txBody>
                  <a:tcPr/>
                </a:tc>
                <a:extLst>
                  <a:ext uri="{0D108BD9-81ED-4DB2-BD59-A6C34878D82A}">
                    <a16:rowId xmlns:a16="http://schemas.microsoft.com/office/drawing/2014/main" val="2909461209"/>
                  </a:ext>
                </a:extLst>
              </a:tr>
            </a:tbl>
          </a:graphicData>
        </a:graphic>
      </p:graphicFrame>
    </p:spTree>
    <p:extLst>
      <p:ext uri="{BB962C8B-B14F-4D97-AF65-F5344CB8AC3E}">
        <p14:creationId xmlns:p14="http://schemas.microsoft.com/office/powerpoint/2010/main" val="1211079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1626-DFBC-4E93-BB5F-F475C7171812}"/>
              </a:ext>
            </a:extLst>
          </p:cNvPr>
          <p:cNvSpPr>
            <a:spLocks noGrp="1"/>
          </p:cNvSpPr>
          <p:nvPr>
            <p:ph type="title"/>
          </p:nvPr>
        </p:nvSpPr>
        <p:spPr>
          <a:xfrm>
            <a:off x="677334" y="434236"/>
            <a:ext cx="8596668" cy="768263"/>
          </a:xfrm>
        </p:spPr>
        <p:txBody>
          <a:bodyPr>
            <a:normAutofit/>
          </a:bodyPr>
          <a:lstStyle/>
          <a:p>
            <a:r>
              <a:rPr lang="en-US" b="1" dirty="0"/>
              <a:t>Box and Whisker Plot</a:t>
            </a:r>
            <a:endParaRPr lang="en-US" dirty="0"/>
          </a:p>
        </p:txBody>
      </p:sp>
      <p:pic>
        <p:nvPicPr>
          <p:cNvPr id="4" name="Content Placeholder 3">
            <a:extLst>
              <a:ext uri="{FF2B5EF4-FFF2-40B4-BE49-F238E27FC236}">
                <a16:creationId xmlns:a16="http://schemas.microsoft.com/office/drawing/2014/main" id="{91A5B2F3-9E1B-4112-8053-3AD2C9E4814A}"/>
              </a:ext>
            </a:extLst>
          </p:cNvPr>
          <p:cNvPicPr>
            <a:picLocks noGrp="1" noChangeAspect="1"/>
          </p:cNvPicPr>
          <p:nvPr>
            <p:ph idx="1"/>
          </p:nvPr>
        </p:nvPicPr>
        <p:blipFill>
          <a:blip r:embed="rId2"/>
          <a:stretch>
            <a:fillRect/>
          </a:stretch>
        </p:blipFill>
        <p:spPr>
          <a:xfrm>
            <a:off x="1496965" y="2823098"/>
            <a:ext cx="6199975" cy="2101687"/>
          </a:xfrm>
          <a:prstGeom prst="rect">
            <a:avLst/>
          </a:prstGeom>
        </p:spPr>
      </p:pic>
      <p:sp>
        <p:nvSpPr>
          <p:cNvPr id="5" name="TextBox 4">
            <a:extLst>
              <a:ext uri="{FF2B5EF4-FFF2-40B4-BE49-F238E27FC236}">
                <a16:creationId xmlns:a16="http://schemas.microsoft.com/office/drawing/2014/main" id="{0F619A96-C07C-4196-8726-5F7C6E99039F}"/>
              </a:ext>
            </a:extLst>
          </p:cNvPr>
          <p:cNvSpPr txBox="1"/>
          <p:nvPr/>
        </p:nvSpPr>
        <p:spPr>
          <a:xfrm>
            <a:off x="741284" y="1811044"/>
            <a:ext cx="8127507" cy="923330"/>
          </a:xfrm>
          <a:prstGeom prst="rect">
            <a:avLst/>
          </a:prstGeom>
          <a:noFill/>
        </p:spPr>
        <p:txBody>
          <a:bodyPr wrap="square" rtlCol="0">
            <a:spAutoFit/>
          </a:bodyPr>
          <a:lstStyle/>
          <a:p>
            <a:r>
              <a:rPr lang="en-US" dirty="0"/>
              <a:t>In a box and whisker plot, we draw a box from the first quartile to the third quartile. A vertical line goes through the box at the median. The whiskers go from each quartile to the minimum or maximum.</a:t>
            </a:r>
          </a:p>
        </p:txBody>
      </p:sp>
      <p:cxnSp>
        <p:nvCxnSpPr>
          <p:cNvPr id="9" name="Straight Connector 8">
            <a:extLst>
              <a:ext uri="{FF2B5EF4-FFF2-40B4-BE49-F238E27FC236}">
                <a16:creationId xmlns:a16="http://schemas.microsoft.com/office/drawing/2014/main" id="{CEE924DD-0280-425E-962F-157264C9D15D}"/>
              </a:ext>
            </a:extLst>
          </p:cNvPr>
          <p:cNvCxnSpPr/>
          <p:nvPr/>
        </p:nvCxnSpPr>
        <p:spPr>
          <a:xfrm>
            <a:off x="1970843" y="519343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4CE545-30C5-4D47-B5BB-1D1CE091733C}"/>
              </a:ext>
            </a:extLst>
          </p:cNvPr>
          <p:cNvCxnSpPr>
            <a:cxnSpLocks/>
          </p:cNvCxnSpPr>
          <p:nvPr/>
        </p:nvCxnSpPr>
        <p:spPr>
          <a:xfrm>
            <a:off x="1233996" y="5113539"/>
            <a:ext cx="9081856" cy="0"/>
          </a:xfrm>
          <a:prstGeom prst="line">
            <a:avLst/>
          </a:prstGeom>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7CBD01E5-5051-4C30-8915-B00D3CAACF07}"/>
              </a:ext>
            </a:extLst>
          </p:cNvPr>
          <p:cNvCxnSpPr>
            <a:cxnSpLocks/>
          </p:cNvCxnSpPr>
          <p:nvPr/>
        </p:nvCxnSpPr>
        <p:spPr>
          <a:xfrm>
            <a:off x="1970843" y="4643021"/>
            <a:ext cx="0" cy="665826"/>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769C436F-4F4A-4F44-9346-A37A52C9B458}"/>
              </a:ext>
            </a:extLst>
          </p:cNvPr>
          <p:cNvCxnSpPr>
            <a:cxnSpLocks/>
          </p:cNvCxnSpPr>
          <p:nvPr/>
        </p:nvCxnSpPr>
        <p:spPr>
          <a:xfrm>
            <a:off x="4582358" y="4776186"/>
            <a:ext cx="0" cy="534141"/>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7BE43EE-9640-4812-A210-87C8FBCC1FE0}"/>
              </a:ext>
            </a:extLst>
          </p:cNvPr>
          <p:cNvCxnSpPr>
            <a:cxnSpLocks/>
          </p:cNvCxnSpPr>
          <p:nvPr/>
        </p:nvCxnSpPr>
        <p:spPr>
          <a:xfrm>
            <a:off x="5816353" y="4802819"/>
            <a:ext cx="0" cy="49863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D4458FEB-DB76-46FB-B05C-00908306E53D}"/>
              </a:ext>
            </a:extLst>
          </p:cNvPr>
          <p:cNvCxnSpPr>
            <a:cxnSpLocks/>
          </p:cNvCxnSpPr>
          <p:nvPr/>
        </p:nvCxnSpPr>
        <p:spPr>
          <a:xfrm>
            <a:off x="7201270" y="4643021"/>
            <a:ext cx="0" cy="676184"/>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A1C7D933-AB4A-41AD-BB81-41132BC00A63}"/>
              </a:ext>
            </a:extLst>
          </p:cNvPr>
          <p:cNvCxnSpPr>
            <a:cxnSpLocks/>
          </p:cNvCxnSpPr>
          <p:nvPr/>
        </p:nvCxnSpPr>
        <p:spPr>
          <a:xfrm>
            <a:off x="3357239" y="4785064"/>
            <a:ext cx="0" cy="516385"/>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2" name="Table 21">
            <a:extLst>
              <a:ext uri="{FF2B5EF4-FFF2-40B4-BE49-F238E27FC236}">
                <a16:creationId xmlns:a16="http://schemas.microsoft.com/office/drawing/2014/main" id="{93162906-97FB-4D2D-AE57-42DF8B5311C3}"/>
              </a:ext>
            </a:extLst>
          </p:cNvPr>
          <p:cNvGraphicFramePr>
            <a:graphicFrameLocks noGrp="1"/>
          </p:cNvGraphicFramePr>
          <p:nvPr>
            <p:extLst>
              <p:ext uri="{D42A27DB-BD31-4B8C-83A1-F6EECF244321}">
                <p14:modId xmlns:p14="http://schemas.microsoft.com/office/powerpoint/2010/main" val="375736740"/>
              </p:ext>
            </p:extLst>
          </p:nvPr>
        </p:nvGraphicFramePr>
        <p:xfrm>
          <a:off x="700350" y="5415953"/>
          <a:ext cx="10263572" cy="370840"/>
        </p:xfrm>
        <a:graphic>
          <a:graphicData uri="http://schemas.openxmlformats.org/drawingml/2006/table">
            <a:tbl>
              <a:tblPr firstRow="1" bandRow="1">
                <a:tableStyleId>{5C22544A-7EE6-4342-B048-85BDC9FD1C3A}</a:tableStyleId>
              </a:tblPr>
              <a:tblGrid>
                <a:gridCol w="898416">
                  <a:extLst>
                    <a:ext uri="{9D8B030D-6E8A-4147-A177-3AD203B41FA5}">
                      <a16:colId xmlns:a16="http://schemas.microsoft.com/office/drawing/2014/main" val="4062590488"/>
                    </a:ext>
                  </a:extLst>
                </a:gridCol>
                <a:gridCol w="839729">
                  <a:extLst>
                    <a:ext uri="{9D8B030D-6E8A-4147-A177-3AD203B41FA5}">
                      <a16:colId xmlns:a16="http://schemas.microsoft.com/office/drawing/2014/main" val="341393795"/>
                    </a:ext>
                  </a:extLst>
                </a:gridCol>
                <a:gridCol w="1772790">
                  <a:extLst>
                    <a:ext uri="{9D8B030D-6E8A-4147-A177-3AD203B41FA5}">
                      <a16:colId xmlns:a16="http://schemas.microsoft.com/office/drawing/2014/main" val="4089204054"/>
                    </a:ext>
                  </a:extLst>
                </a:gridCol>
                <a:gridCol w="775038">
                  <a:extLst>
                    <a:ext uri="{9D8B030D-6E8A-4147-A177-3AD203B41FA5}">
                      <a16:colId xmlns:a16="http://schemas.microsoft.com/office/drawing/2014/main" val="1307036245"/>
                    </a:ext>
                  </a:extLst>
                </a:gridCol>
                <a:gridCol w="1665888">
                  <a:extLst>
                    <a:ext uri="{9D8B030D-6E8A-4147-A177-3AD203B41FA5}">
                      <a16:colId xmlns:a16="http://schemas.microsoft.com/office/drawing/2014/main" val="924230167"/>
                    </a:ext>
                  </a:extLst>
                </a:gridCol>
                <a:gridCol w="1265007">
                  <a:extLst>
                    <a:ext uri="{9D8B030D-6E8A-4147-A177-3AD203B41FA5}">
                      <a16:colId xmlns:a16="http://schemas.microsoft.com/office/drawing/2014/main" val="1716757932"/>
                    </a:ext>
                  </a:extLst>
                </a:gridCol>
                <a:gridCol w="1523352">
                  <a:extLst>
                    <a:ext uri="{9D8B030D-6E8A-4147-A177-3AD203B41FA5}">
                      <a16:colId xmlns:a16="http://schemas.microsoft.com/office/drawing/2014/main" val="3256939098"/>
                    </a:ext>
                  </a:extLst>
                </a:gridCol>
                <a:gridCol w="1523352">
                  <a:extLst>
                    <a:ext uri="{9D8B030D-6E8A-4147-A177-3AD203B41FA5}">
                      <a16:colId xmlns:a16="http://schemas.microsoft.com/office/drawing/2014/main" val="2511317472"/>
                    </a:ext>
                  </a:extLst>
                </a:gridCol>
              </a:tblGrid>
              <a:tr h="370840">
                <a:tc>
                  <a:txBody>
                    <a:bodyPr/>
                    <a:lstStyle/>
                    <a:p>
                      <a:pPr algn="ctr"/>
                      <a:r>
                        <a:rPr lang="en-US" dirty="0">
                          <a:solidFill>
                            <a:schemeClr val="tx1"/>
                          </a:solidFill>
                        </a:rPr>
                        <a:t>-8.5</a:t>
                      </a:r>
                    </a:p>
                  </a:txBody>
                  <a:tcPr>
                    <a:noFill/>
                  </a:tcPr>
                </a:tc>
                <a:tc>
                  <a:txBody>
                    <a:bodyPr/>
                    <a:lstStyle/>
                    <a:p>
                      <a:pPr algn="ctr"/>
                      <a:r>
                        <a:rPr lang="en-US" dirty="0">
                          <a:solidFill>
                            <a:schemeClr val="tx1"/>
                          </a:solidFill>
                        </a:rPr>
                        <a:t>1</a:t>
                      </a:r>
                    </a:p>
                  </a:txBody>
                  <a:tcPr>
                    <a:noFill/>
                  </a:tcPr>
                </a:tc>
                <a:tc>
                  <a:txBody>
                    <a:bodyPr/>
                    <a:lstStyle/>
                    <a:p>
                      <a:pPr algn="ctr"/>
                      <a:r>
                        <a:rPr lang="en-US" dirty="0">
                          <a:solidFill>
                            <a:schemeClr val="tx1"/>
                          </a:solidFill>
                        </a:rPr>
                        <a:t>2</a:t>
                      </a:r>
                    </a:p>
                  </a:txBody>
                  <a:tcPr>
                    <a:noFill/>
                  </a:tcPr>
                </a:tc>
                <a:tc>
                  <a:txBody>
                    <a:bodyPr/>
                    <a:lstStyle/>
                    <a:p>
                      <a:pPr algn="ctr"/>
                      <a:r>
                        <a:rPr lang="en-US" dirty="0">
                          <a:solidFill>
                            <a:schemeClr val="tx1"/>
                          </a:solidFill>
                        </a:rPr>
                        <a:t>7</a:t>
                      </a:r>
                    </a:p>
                  </a:txBody>
                  <a:tcPr>
                    <a:noFill/>
                  </a:tcPr>
                </a:tc>
                <a:tc>
                  <a:txBody>
                    <a:bodyPr/>
                    <a:lstStyle/>
                    <a:p>
                      <a:pPr algn="ctr"/>
                      <a:r>
                        <a:rPr lang="en-US" dirty="0">
                          <a:solidFill>
                            <a:schemeClr val="tx1"/>
                          </a:solidFill>
                        </a:rPr>
                        <a:t>9</a:t>
                      </a:r>
                    </a:p>
                  </a:txBody>
                  <a:tcPr>
                    <a:noFill/>
                  </a:tcPr>
                </a:tc>
                <a:tc>
                  <a:txBody>
                    <a:bodyPr/>
                    <a:lstStyle/>
                    <a:p>
                      <a:pPr algn="ctr"/>
                      <a:r>
                        <a:rPr lang="en-US" dirty="0">
                          <a:solidFill>
                            <a:schemeClr val="tx1"/>
                          </a:solidFill>
                        </a:rPr>
                        <a:t>10</a:t>
                      </a:r>
                    </a:p>
                  </a:txBody>
                  <a:tcPr>
                    <a:noFill/>
                  </a:tcPr>
                </a:tc>
                <a:tc>
                  <a:txBody>
                    <a:bodyPr/>
                    <a:lstStyle/>
                    <a:p>
                      <a:pPr algn="ctr"/>
                      <a:r>
                        <a:rPr lang="en-US" dirty="0">
                          <a:solidFill>
                            <a:schemeClr val="tx1"/>
                          </a:solidFill>
                        </a:rPr>
                        <a:t>19.5</a:t>
                      </a:r>
                    </a:p>
                  </a:txBody>
                  <a:tcPr>
                    <a:noFill/>
                  </a:tcPr>
                </a:tc>
                <a:tc>
                  <a:txBody>
                    <a:bodyPr/>
                    <a:lstStyle/>
                    <a:p>
                      <a:pPr algn="ctr"/>
                      <a:r>
                        <a:rPr lang="en-US" dirty="0">
                          <a:solidFill>
                            <a:schemeClr val="tx1"/>
                          </a:solidFill>
                        </a:rPr>
                        <a:t>21.5</a:t>
                      </a:r>
                    </a:p>
                  </a:txBody>
                  <a:tcPr>
                    <a:noFill/>
                  </a:tcPr>
                </a:tc>
                <a:extLst>
                  <a:ext uri="{0D108BD9-81ED-4DB2-BD59-A6C34878D82A}">
                    <a16:rowId xmlns:a16="http://schemas.microsoft.com/office/drawing/2014/main" val="3977138414"/>
                  </a:ext>
                </a:extLst>
              </a:tr>
            </a:tbl>
          </a:graphicData>
        </a:graphic>
      </p:graphicFrame>
      <p:cxnSp>
        <p:nvCxnSpPr>
          <p:cNvPr id="26" name="Straight Connector 25">
            <a:extLst>
              <a:ext uri="{FF2B5EF4-FFF2-40B4-BE49-F238E27FC236}">
                <a16:creationId xmlns:a16="http://schemas.microsoft.com/office/drawing/2014/main" id="{AEBFD2FC-C03C-47D3-92A1-FFEAB88D37C8}"/>
              </a:ext>
            </a:extLst>
          </p:cNvPr>
          <p:cNvCxnSpPr/>
          <p:nvPr/>
        </p:nvCxnSpPr>
        <p:spPr>
          <a:xfrm>
            <a:off x="1235476" y="5123895"/>
            <a:ext cx="0" cy="186431"/>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DA2677C3-0681-4A55-BB98-EE65C6B3B270}"/>
              </a:ext>
            </a:extLst>
          </p:cNvPr>
          <p:cNvCxnSpPr/>
          <p:nvPr/>
        </p:nvCxnSpPr>
        <p:spPr>
          <a:xfrm>
            <a:off x="10308455" y="5115018"/>
            <a:ext cx="0" cy="186431"/>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D1A23423-DF62-4DCF-A6EA-24EA8B4552F5}"/>
              </a:ext>
            </a:extLst>
          </p:cNvPr>
          <p:cNvCxnSpPr/>
          <p:nvPr/>
        </p:nvCxnSpPr>
        <p:spPr>
          <a:xfrm>
            <a:off x="8648330" y="5123895"/>
            <a:ext cx="0" cy="186431"/>
          </a:xfrm>
          <a:prstGeom prst="line">
            <a:avLst/>
          </a:prstGeom>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1BB63E48-B931-48DC-8E29-5BC2FED2FBB0}"/>
              </a:ext>
            </a:extLst>
          </p:cNvPr>
          <p:cNvSpPr txBox="1"/>
          <p:nvPr/>
        </p:nvSpPr>
        <p:spPr>
          <a:xfrm>
            <a:off x="807868" y="5841508"/>
            <a:ext cx="1074198" cy="369332"/>
          </a:xfrm>
          <a:prstGeom prst="rect">
            <a:avLst/>
          </a:prstGeom>
          <a:noFill/>
        </p:spPr>
        <p:txBody>
          <a:bodyPr wrap="square" rtlCol="0">
            <a:spAutoFit/>
          </a:bodyPr>
          <a:lstStyle/>
          <a:p>
            <a:r>
              <a:rPr lang="en-US" dirty="0">
                <a:solidFill>
                  <a:schemeClr val="accent4"/>
                </a:solidFill>
              </a:rPr>
              <a:t>U Min</a:t>
            </a:r>
          </a:p>
        </p:txBody>
      </p:sp>
      <p:sp>
        <p:nvSpPr>
          <p:cNvPr id="38" name="TextBox 37">
            <a:extLst>
              <a:ext uri="{FF2B5EF4-FFF2-40B4-BE49-F238E27FC236}">
                <a16:creationId xmlns:a16="http://schemas.microsoft.com/office/drawing/2014/main" id="{4574D561-C1AD-4B58-9030-0BDD373A5A12}"/>
              </a:ext>
            </a:extLst>
          </p:cNvPr>
          <p:cNvSpPr txBox="1"/>
          <p:nvPr/>
        </p:nvSpPr>
        <p:spPr>
          <a:xfrm>
            <a:off x="8211845" y="5903650"/>
            <a:ext cx="861134" cy="369332"/>
          </a:xfrm>
          <a:prstGeom prst="rect">
            <a:avLst/>
          </a:prstGeom>
          <a:noFill/>
        </p:spPr>
        <p:txBody>
          <a:bodyPr wrap="square" rtlCol="0">
            <a:spAutoFit/>
          </a:bodyPr>
          <a:lstStyle/>
          <a:p>
            <a:r>
              <a:rPr lang="en-US" dirty="0">
                <a:solidFill>
                  <a:schemeClr val="accent4"/>
                </a:solidFill>
              </a:rPr>
              <a:t>U Max</a:t>
            </a:r>
          </a:p>
        </p:txBody>
      </p:sp>
      <p:sp>
        <p:nvSpPr>
          <p:cNvPr id="39" name="TextBox 38">
            <a:extLst>
              <a:ext uri="{FF2B5EF4-FFF2-40B4-BE49-F238E27FC236}">
                <a16:creationId xmlns:a16="http://schemas.microsoft.com/office/drawing/2014/main" id="{B1FCFC02-2288-4139-B1B2-DE4CADE2B8AD}"/>
              </a:ext>
            </a:extLst>
          </p:cNvPr>
          <p:cNvSpPr txBox="1"/>
          <p:nvPr/>
        </p:nvSpPr>
        <p:spPr>
          <a:xfrm>
            <a:off x="9712171" y="5974672"/>
            <a:ext cx="1145219" cy="369332"/>
          </a:xfrm>
          <a:prstGeom prst="rect">
            <a:avLst/>
          </a:prstGeom>
          <a:noFill/>
        </p:spPr>
        <p:txBody>
          <a:bodyPr wrap="square" rtlCol="0">
            <a:spAutoFit/>
          </a:bodyPr>
          <a:lstStyle/>
          <a:p>
            <a:r>
              <a:rPr lang="en-US" dirty="0">
                <a:solidFill>
                  <a:schemeClr val="accent4"/>
                </a:solidFill>
              </a:rPr>
              <a:t>Outlier</a:t>
            </a:r>
          </a:p>
        </p:txBody>
      </p:sp>
      <p:pic>
        <p:nvPicPr>
          <p:cNvPr id="1026" name="Picture 2" descr="Image result for dot">
            <a:extLst>
              <a:ext uri="{FF2B5EF4-FFF2-40B4-BE49-F238E27FC236}">
                <a16:creationId xmlns:a16="http://schemas.microsoft.com/office/drawing/2014/main" id="{502B4096-80B6-4C10-BB76-E41DC63655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6327" y="4054671"/>
            <a:ext cx="276906" cy="27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7193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629</TotalTime>
  <Words>610</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Cambria Math</vt:lpstr>
      <vt:lpstr>Trebuchet MS</vt:lpstr>
      <vt:lpstr>Wingdings 3</vt:lpstr>
      <vt:lpstr>Facet</vt:lpstr>
      <vt:lpstr>Lecture Notes</vt:lpstr>
      <vt:lpstr>Five Number Summary</vt:lpstr>
      <vt:lpstr>PowerPoint Presentation</vt:lpstr>
      <vt:lpstr>Outliers</vt:lpstr>
      <vt:lpstr>Box and Whisker Plot</vt:lpstr>
    </vt:vector>
  </TitlesOfParts>
  <Company>Borough of Manhattan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Notes</dc:title>
  <dc:creator>Ke Xin</dc:creator>
  <cp:lastModifiedBy>xin laoda</cp:lastModifiedBy>
  <cp:revision>79</cp:revision>
  <dcterms:created xsi:type="dcterms:W3CDTF">2018-08-14T14:27:56Z</dcterms:created>
  <dcterms:modified xsi:type="dcterms:W3CDTF">2020-01-01T19:13:59Z</dcterms:modified>
</cp:coreProperties>
</file>